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Algerian" panose="04020705040A02060702" pitchFamily="82" charset="0"/>
      <p:regular r:id="rId18"/>
    </p:embeddedFont>
    <p:embeddedFont>
      <p:font typeface="Prata" panose="020B0604020202020204" charset="0"/>
      <p:regular r:id="rId19"/>
    </p:embeddedFont>
    <p:embeddedFont>
      <p:font typeface="Raleway" pitchFamily="2" charset="0"/>
      <p:regular r:id="rId20"/>
      <p:bold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5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63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98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19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23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1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4.pn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88" y="22042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NEER: A Dual Safety Wearable Ecosystem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89" y="41148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Two intelligent devices. One powerful platform. Purpose-built protection for women and children that understands their unique risks.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BED5EA-019A-6521-B013-33EF11AD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30636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210DBB-A4F9-6836-6772-5A764C1B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38651"/>
            <a:ext cx="6666428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Intent-Aware Geofencing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82955" y="1561060"/>
            <a:ext cx="13064490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is what separates NEER from basic GPS trackers. Our system doesn't just detect boundary crossings — it understands context and intent.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82955" y="2737961"/>
            <a:ext cx="13064490" cy="1995488"/>
          </a:xfrm>
          <a:prstGeom prst="roundRect">
            <a:avLst>
              <a:gd name="adj" fmla="val 1682"/>
            </a:avLst>
          </a:prstGeom>
          <a:solidFill>
            <a:srgbClr val="3A3B3C"/>
          </a:solidFill>
          <a:ln/>
        </p:spPr>
      </p:sp>
      <p:sp>
        <p:nvSpPr>
          <p:cNvPr id="5" name="Shape 3"/>
          <p:cNvSpPr/>
          <p:nvPr/>
        </p:nvSpPr>
        <p:spPr>
          <a:xfrm>
            <a:off x="782955" y="2737961"/>
            <a:ext cx="4354830" cy="1995488"/>
          </a:xfrm>
          <a:prstGeom prst="roundRect">
            <a:avLst>
              <a:gd name="adj" fmla="val 1682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1006673" y="2961680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Direction Analysis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006673" y="3443526"/>
            <a:ext cx="390739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Which way is the child moving? Toward safety or away from it?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137785" y="2737961"/>
            <a:ext cx="4354830" cy="1995488"/>
          </a:xfrm>
          <a:prstGeom prst="rect">
            <a:avLst/>
          </a:prstGeom>
          <a:solidFill>
            <a:srgbClr val="3A3B3C"/>
          </a:solidFill>
          <a:ln/>
        </p:spPr>
      </p:sp>
      <p:sp>
        <p:nvSpPr>
          <p:cNvPr id="9" name="Shape 7"/>
          <p:cNvSpPr/>
          <p:nvPr/>
        </p:nvSpPr>
        <p:spPr>
          <a:xfrm>
            <a:off x="5137785" y="2737961"/>
            <a:ext cx="30480" cy="1995488"/>
          </a:xfrm>
          <a:prstGeom prst="roundRect">
            <a:avLst>
              <a:gd name="adj" fmla="val 110099"/>
            </a:avLst>
          </a:prstGeom>
          <a:solidFill>
            <a:srgbClr val="535455"/>
          </a:solidFill>
          <a:ln/>
        </p:spPr>
      </p:sp>
      <p:sp>
        <p:nvSpPr>
          <p:cNvPr id="10" name="Text 8"/>
          <p:cNvSpPr/>
          <p:nvPr/>
        </p:nvSpPr>
        <p:spPr>
          <a:xfrm>
            <a:off x="5361503" y="2961680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Speed Detection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361503" y="3443526"/>
            <a:ext cx="390739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Walking pace or running? Fast exits trigger higher priority alerts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9492615" y="2737961"/>
            <a:ext cx="4354830" cy="1995488"/>
          </a:xfrm>
          <a:prstGeom prst="rect">
            <a:avLst/>
          </a:prstGeom>
          <a:solidFill>
            <a:srgbClr val="3A3B3C"/>
          </a:solidFill>
          <a:ln/>
        </p:spPr>
      </p:sp>
      <p:sp>
        <p:nvSpPr>
          <p:cNvPr id="13" name="Shape 11"/>
          <p:cNvSpPr/>
          <p:nvPr/>
        </p:nvSpPr>
        <p:spPr>
          <a:xfrm>
            <a:off x="9492615" y="2737961"/>
            <a:ext cx="30480" cy="1995488"/>
          </a:xfrm>
          <a:prstGeom prst="roundRect">
            <a:avLst>
              <a:gd name="adj" fmla="val 110099"/>
            </a:avLst>
          </a:prstGeom>
          <a:solidFill>
            <a:srgbClr val="535455"/>
          </a:solidFill>
          <a:ln/>
        </p:spPr>
      </p:sp>
      <p:sp>
        <p:nvSpPr>
          <p:cNvPr id="14" name="Text 12"/>
          <p:cNvSpPr/>
          <p:nvPr/>
        </p:nvSpPr>
        <p:spPr>
          <a:xfrm>
            <a:off x="9716333" y="2961680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Temporal Context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9716333" y="3443526"/>
            <a:ext cx="3907393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of day matters. 3pm dismissal vs. 11am absence have different risk levels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82955" y="5202198"/>
            <a:ext cx="336506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Scenario Example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782955" y="5772388"/>
            <a:ext cx="6259354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Low Risk</a:t>
            </a:r>
            <a:r>
              <a:rPr lang="en-US" sz="2000" b="1" dirty="0">
                <a:solidFill>
                  <a:srgbClr val="0D0D0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Child slowly exits school at 3:15pm (normal dismissal) — </a:t>
            </a:r>
            <a:r>
              <a:rPr lang="en-US" sz="200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alert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82955" y="6681668"/>
            <a:ext cx="6259354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Risk</a:t>
            </a:r>
            <a:r>
              <a:rPr lang="en-US" sz="2000" b="1" dirty="0">
                <a:solidFill>
                  <a:srgbClr val="0D0D0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Child rapidly exits school at 10:30am (during class hours) — </a:t>
            </a:r>
            <a:r>
              <a:rPr lang="en-US" sz="200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immediate priority alert sent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595711" y="5202198"/>
            <a:ext cx="3077766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Beyond Basic Tracking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7595711" y="5772388"/>
            <a:ext cx="6259354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behavioral intelligence dramatically reduces false alarms while catching genuine safety concerns. Parents get meaningful alerts, not notification fatigue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8748E3-B3E5-6505-E119-593FDBE5E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1724" y="394033"/>
            <a:ext cx="7981474" cy="1037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NEER Locket: Intelligent Escalation Logic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564611" y="1553345"/>
            <a:ext cx="1376720" cy="283607"/>
          </a:xfrm>
          <a:prstGeom prst="roundRect">
            <a:avLst>
              <a:gd name="adj" fmla="val 7027"/>
            </a:avLst>
          </a:prstGeom>
          <a:solidFill>
            <a:srgbClr val="443D09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306" y="1647872"/>
            <a:ext cx="132755" cy="1327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1626" y="1603112"/>
            <a:ext cx="978575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SAFETY</a:t>
            </a: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505668" y="2354517"/>
            <a:ext cx="402848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Two-Step Alert System That Builds Trust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312360" y="2728466"/>
            <a:ext cx="4027289" cy="4430483"/>
          </a:xfrm>
          <a:prstGeom prst="roundRect">
            <a:avLst>
              <a:gd name="adj" fmla="val 715"/>
            </a:avLst>
          </a:prstGeom>
          <a:solidFill>
            <a:srgbClr val="EEE27D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627698" y="3339564"/>
            <a:ext cx="207597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How It Works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27698" y="3599120"/>
            <a:ext cx="379299" cy="49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3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98" y="4147066"/>
            <a:ext cx="3695343" cy="228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7698" y="4036738"/>
            <a:ext cx="207597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Soft Alert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644306" y="4426744"/>
            <a:ext cx="36953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Gentle notification when child exits safe boundary—non-intrusive, awareness-building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618607" y="5222538"/>
            <a:ext cx="203928" cy="38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3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98" y="5605939"/>
            <a:ext cx="3695343" cy="2286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10909" y="5670777"/>
            <a:ext cx="207597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Critical Alert</a:t>
            </a:r>
            <a:endParaRPr lang="en-US" sz="2000" dirty="0"/>
          </a:p>
        </p:txBody>
      </p:sp>
      <p:sp>
        <p:nvSpPr>
          <p:cNvPr id="17" name="Text 11"/>
          <p:cNvSpPr/>
          <p:nvPr/>
        </p:nvSpPr>
        <p:spPr>
          <a:xfrm>
            <a:off x="627698" y="6047323"/>
            <a:ext cx="3695343" cy="628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Escalates only if movement continues outward—urgent, action-required notification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4782145" y="3064387"/>
            <a:ext cx="207597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Advantage</a:t>
            </a:r>
            <a:endParaRPr lang="en-US" sz="2400" dirty="0"/>
          </a:p>
        </p:txBody>
      </p:sp>
      <p:sp>
        <p:nvSpPr>
          <p:cNvPr id="19" name="Text 13"/>
          <p:cNvSpPr/>
          <p:nvPr/>
        </p:nvSpPr>
        <p:spPr>
          <a:xfrm>
            <a:off x="4782145" y="3375703"/>
            <a:ext cx="3788212" cy="920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graduated response system dramatically reduces false alarms while maintaining vigilance. Parents stay informed without panic, building long-term trust in the device.</a:t>
            </a:r>
            <a:endParaRPr lang="en-US" dirty="0"/>
          </a:p>
        </p:txBody>
      </p:sp>
      <p:sp>
        <p:nvSpPr>
          <p:cNvPr id="20" name="Text 14"/>
          <p:cNvSpPr/>
          <p:nvPr/>
        </p:nvSpPr>
        <p:spPr>
          <a:xfrm>
            <a:off x="4452461" y="4937169"/>
            <a:ext cx="3788212" cy="920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Prevents alarm fatigue from over-notification</a:t>
            </a:r>
            <a:endParaRPr lang="en-US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Maintains parent confidence through accuracy</a:t>
            </a:r>
            <a:endParaRPr lang="en-US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Balances awareness with peace of mind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66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6012" y="602480"/>
            <a:ext cx="6452473" cy="425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Lost-Child Mode: Emergency Response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157895" y="1290710"/>
            <a:ext cx="1459989" cy="425053"/>
          </a:xfrm>
          <a:prstGeom prst="roundRect">
            <a:avLst>
              <a:gd name="adj" fmla="val 7398"/>
            </a:avLst>
          </a:prstGeom>
          <a:solidFill>
            <a:srgbClr val="443D09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136" y="1399109"/>
            <a:ext cx="108704" cy="1087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1252" y="1368629"/>
            <a:ext cx="1014770" cy="139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EMERGENCY MODE</a:t>
            </a:r>
            <a:endParaRPr lang="en-US" sz="850" dirty="0"/>
          </a:p>
        </p:txBody>
      </p:sp>
      <p:sp>
        <p:nvSpPr>
          <p:cNvPr id="7" name="Text 3"/>
          <p:cNvSpPr/>
          <p:nvPr/>
        </p:nvSpPr>
        <p:spPr>
          <a:xfrm>
            <a:off x="284488" y="1844217"/>
            <a:ext cx="2281118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When Every Second Counts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382985" y="2707480"/>
            <a:ext cx="4058028" cy="1654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If a parent marks their child as missing, NEER immediately shifts from passive monitoring to active emergency response. The system transforms to provide maximum support during the most critical moments.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382985" y="5119328"/>
            <a:ext cx="3726180" cy="521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locket shifts from monitoring mode to emergency mode—becoming an active safety tool, not a passive tracker."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235251" y="5119328"/>
            <a:ext cx="15240" cy="521851"/>
          </a:xfrm>
          <a:prstGeom prst="rect">
            <a:avLst/>
          </a:prstGeom>
          <a:solidFill>
            <a:srgbClr val="EEE27D"/>
          </a:solidFill>
          <a:ln/>
        </p:spPr>
      </p:sp>
      <p:sp>
        <p:nvSpPr>
          <p:cNvPr id="11" name="Text 7"/>
          <p:cNvSpPr/>
          <p:nvPr/>
        </p:nvSpPr>
        <p:spPr>
          <a:xfrm>
            <a:off x="223369" y="6656540"/>
            <a:ext cx="3930134" cy="347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distinction positions NEER as an intelligent, context-aware safety partner.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4745474" y="2618661"/>
            <a:ext cx="4294354" cy="1229558"/>
          </a:xfrm>
          <a:prstGeom prst="roundRect">
            <a:avLst>
              <a:gd name="adj" fmla="val 1659"/>
            </a:avLst>
          </a:prstGeom>
          <a:solidFill>
            <a:srgbClr val="3A3B3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43" y="2754630"/>
            <a:ext cx="408027" cy="408027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3600" y="2866787"/>
            <a:ext cx="183594" cy="1835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881443" y="3244215"/>
            <a:ext cx="1969532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Rapid Location Updates</a:t>
            </a:r>
            <a:endParaRPr lang="en-US" dirty="0"/>
          </a:p>
        </p:txBody>
      </p:sp>
      <p:sp>
        <p:nvSpPr>
          <p:cNvPr id="16" name="Text 10"/>
          <p:cNvSpPr/>
          <p:nvPr/>
        </p:nvSpPr>
        <p:spPr>
          <a:xfrm>
            <a:off x="4881443" y="3538299"/>
            <a:ext cx="3658195" cy="173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 frequency increases to near real-time intervals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4745474" y="3929777"/>
            <a:ext cx="4294354" cy="1229558"/>
          </a:xfrm>
          <a:prstGeom prst="roundRect">
            <a:avLst>
              <a:gd name="adj" fmla="val 1659"/>
            </a:avLst>
          </a:prstGeom>
          <a:solidFill>
            <a:srgbClr val="3A3B3C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443" y="4065746"/>
            <a:ext cx="408027" cy="408027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93600" y="4177903"/>
            <a:ext cx="183594" cy="18359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881443" y="4555331"/>
            <a:ext cx="2091928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Live Tracking</a:t>
            </a:r>
            <a:endParaRPr lang="en-US" dirty="0"/>
          </a:p>
        </p:txBody>
      </p:sp>
      <p:sp>
        <p:nvSpPr>
          <p:cNvPr id="21" name="Text 13"/>
          <p:cNvSpPr/>
          <p:nvPr/>
        </p:nvSpPr>
        <p:spPr>
          <a:xfrm>
            <a:off x="4881443" y="4849416"/>
            <a:ext cx="3658195" cy="173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Persistent monitoring replaces periodic check-ins</a:t>
            </a:r>
            <a:endParaRPr lang="en-US" sz="1400" dirty="0"/>
          </a:p>
        </p:txBody>
      </p:sp>
      <p:sp>
        <p:nvSpPr>
          <p:cNvPr id="22" name="Shape 14"/>
          <p:cNvSpPr/>
          <p:nvPr/>
        </p:nvSpPr>
        <p:spPr>
          <a:xfrm>
            <a:off x="4763492" y="5271492"/>
            <a:ext cx="4276335" cy="1229558"/>
          </a:xfrm>
          <a:prstGeom prst="roundRect">
            <a:avLst>
              <a:gd name="adj" fmla="val 1659"/>
            </a:avLst>
          </a:prstGeom>
          <a:solidFill>
            <a:srgbClr val="3A3B3C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1443" y="5376863"/>
            <a:ext cx="408027" cy="408027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93600" y="5489019"/>
            <a:ext cx="183594" cy="183594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4881443" y="5866448"/>
            <a:ext cx="178724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Optional Alert Signals</a:t>
            </a:r>
            <a:endParaRPr lang="en-US" sz="2000" dirty="0"/>
          </a:p>
        </p:txBody>
      </p:sp>
      <p:sp>
        <p:nvSpPr>
          <p:cNvPr id="26" name="Text 16"/>
          <p:cNvSpPr/>
          <p:nvPr/>
        </p:nvSpPr>
        <p:spPr>
          <a:xfrm>
            <a:off x="4839592" y="6160532"/>
            <a:ext cx="3658195" cy="173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Buzzer or vibration helps locate child in crowded areas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11990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2261" y="664965"/>
            <a:ext cx="4042648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NEER System Architecture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2893170" y="1237722"/>
            <a:ext cx="1549837" cy="214551"/>
          </a:xfrm>
          <a:prstGeom prst="roundRect">
            <a:avLst>
              <a:gd name="adj" fmla="val 7001"/>
            </a:avLst>
          </a:prstGeom>
          <a:noFill/>
          <a:ln w="7620">
            <a:solidFill>
              <a:srgbClr val="EEE27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4943" y="1287313"/>
            <a:ext cx="100132" cy="1001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74109" y="1287313"/>
            <a:ext cx="1327932" cy="268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7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TECHNICAL FOUNDATION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2852261" y="1765681"/>
            <a:ext cx="3754041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Unified Platform with Purpose-Built Intelligence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207" y="2161869"/>
            <a:ext cx="5507355" cy="34108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82274" y="4241559"/>
            <a:ext cx="2858436" cy="366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Safety Layer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567259" y="4498081"/>
            <a:ext cx="3934782" cy="69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7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Apply centralized safety logic and analytics</a:t>
            </a:r>
            <a:r>
              <a:rPr lang="en-US" sz="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750" dirty="0"/>
          </a:p>
        </p:txBody>
      </p:sp>
      <p:sp>
        <p:nvSpPr>
          <p:cNvPr id="10" name="Text 6"/>
          <p:cNvSpPr/>
          <p:nvPr/>
        </p:nvSpPr>
        <p:spPr>
          <a:xfrm>
            <a:off x="6943699" y="3163207"/>
            <a:ext cx="1243665" cy="364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 App Layer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057467" y="3458409"/>
            <a:ext cx="1536668" cy="117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controls, local processing, and alerts.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806469" y="2699354"/>
            <a:ext cx="2735279" cy="155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Wearables Layer</a:t>
            </a:r>
            <a:endParaRPr lang="en-US" sz="2800" dirty="0"/>
          </a:p>
        </p:txBody>
      </p:sp>
      <p:sp>
        <p:nvSpPr>
          <p:cNvPr id="13" name="Text 9"/>
          <p:cNvSpPr/>
          <p:nvPr/>
        </p:nvSpPr>
        <p:spPr>
          <a:xfrm>
            <a:off x="1377387" y="2970266"/>
            <a:ext cx="2948461" cy="264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7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 sensor data and user vitals</a:t>
            </a:r>
            <a:r>
              <a:rPr lang="en-US" sz="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750" dirty="0"/>
          </a:p>
        </p:txBody>
      </p:sp>
      <p:sp>
        <p:nvSpPr>
          <p:cNvPr id="14" name="Text 10"/>
          <p:cNvSpPr/>
          <p:nvPr/>
        </p:nvSpPr>
        <p:spPr>
          <a:xfrm>
            <a:off x="555585" y="5176563"/>
            <a:ext cx="7948335" cy="1815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endParaRPr lang="en-US" sz="14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1200"/>
              </a:lnSpc>
              <a:buNone/>
            </a:pPr>
            <a:endParaRPr lang="en-US" sz="14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1200"/>
              </a:lnSpc>
              <a:buNone/>
            </a:pPr>
            <a:endParaRPr lang="en-US" sz="14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1200"/>
              </a:lnSpc>
              <a:buNone/>
            </a:pPr>
            <a:endParaRPr lang="en-US" sz="16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NEER's architecture enables both devices to share infrastructure while implementing device-specific safety protocols tailored to each use case.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8816816" y="2330648"/>
            <a:ext cx="4806587" cy="1016000"/>
          </a:xfrm>
          <a:prstGeom prst="roundRect">
            <a:avLst>
              <a:gd name="adj" fmla="val 7235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576" y="2447330"/>
            <a:ext cx="60960" cy="101107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991984" y="2505908"/>
            <a:ext cx="2061588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Wearable Layer</a:t>
            </a:r>
            <a:endParaRPr lang="en-US" dirty="0"/>
          </a:p>
        </p:txBody>
      </p:sp>
      <p:sp>
        <p:nvSpPr>
          <p:cNvPr id="18" name="Text 13"/>
          <p:cNvSpPr/>
          <p:nvPr/>
        </p:nvSpPr>
        <p:spPr>
          <a:xfrm>
            <a:off x="9002910" y="2852261"/>
            <a:ext cx="4493169" cy="46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Pendant and locket collect sensor data, GPS coordinates, and movement patterns in real-time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8816816" y="3527465"/>
            <a:ext cx="4806586" cy="1011079"/>
          </a:xfrm>
          <a:prstGeom prst="roundRect">
            <a:avLst>
              <a:gd name="adj" fmla="val 7235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576" y="3527465"/>
            <a:ext cx="60960" cy="101107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002911" y="3667839"/>
            <a:ext cx="1564719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 App Layer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9002911" y="3932396"/>
            <a:ext cx="4493168" cy="46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Handles alert notifications, user controls, boundary management, and emergency activation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8816816" y="4607600"/>
            <a:ext cx="4806586" cy="1011079"/>
          </a:xfrm>
          <a:prstGeom prst="roundRect">
            <a:avLst>
              <a:gd name="adj" fmla="val 7235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576" y="4607600"/>
            <a:ext cx="60960" cy="1011079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9002911" y="4747974"/>
            <a:ext cx="258334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Intelligence</a:t>
            </a:r>
            <a:endParaRPr lang="en-US" dirty="0"/>
          </a:p>
        </p:txBody>
      </p:sp>
      <p:sp>
        <p:nvSpPr>
          <p:cNvPr id="26" name="Text 19"/>
          <p:cNvSpPr/>
          <p:nvPr/>
        </p:nvSpPr>
        <p:spPr>
          <a:xfrm>
            <a:off x="9002910" y="5012531"/>
            <a:ext cx="4493169" cy="46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Applies device-specific safety logic, stores historical data, and enables scalable performance</a:t>
            </a: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6943699" y="6243097"/>
            <a:ext cx="6203214" cy="931545"/>
          </a:xfrm>
          <a:prstGeom prst="roundRect">
            <a:avLst>
              <a:gd name="adj" fmla="val 1624"/>
            </a:avLst>
          </a:prstGeom>
          <a:solidFill>
            <a:srgbClr val="443D09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1129" y="6670422"/>
            <a:ext cx="156448" cy="125135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655007" y="6384653"/>
            <a:ext cx="5100294" cy="688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Critical distinction:</a:t>
            </a:r>
            <a:r>
              <a:rPr lang="en-US" sz="14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Both devices use the same backend infrastructure but different safety rules—the pendant focuses on immediate threat response while the locket emphasizes boundary monitoring and escalation</a:t>
            </a:r>
            <a:r>
              <a:rPr lang="en-US" sz="9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9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8FA74F-BC35-45F7-A742-CC92956D80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0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435" y="214907"/>
            <a:ext cx="5916585" cy="580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NEER Stands Out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583420" y="715738"/>
            <a:ext cx="1284565" cy="207050"/>
          </a:xfrm>
          <a:prstGeom prst="roundRect">
            <a:avLst>
              <a:gd name="adj" fmla="val 7484"/>
            </a:avLst>
          </a:prstGeom>
          <a:solidFill>
            <a:srgbClr val="443D09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974" y="757836"/>
            <a:ext cx="103227" cy="1032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5591" y="744619"/>
            <a:ext cx="975003" cy="129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COMPETITIVE EDGE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815590" y="1069830"/>
            <a:ext cx="11198931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NEER combines practical engineering with user-centered design to deliver genuine safety innovation. We've built an ecosystem focused on what matters: reliable protection without complexity.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92" y="1644254"/>
            <a:ext cx="1671602" cy="14223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03092" y="3269353"/>
            <a:ext cx="1904762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Purpose-Built Hardware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387114" y="3562961"/>
            <a:ext cx="2158722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Devices designed specifically for safety, not repurposed smartwatches with added features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897" y="1610433"/>
            <a:ext cx="1671602" cy="14223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461867" y="3254995"/>
            <a:ext cx="1987153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Automatic Safety Triggers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4544413" y="3490140"/>
            <a:ext cx="2158722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manual panic buttons required—intelligent detection activates protection instantly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1703361"/>
            <a:ext cx="1671602" cy="12519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06228" y="3254994"/>
            <a:ext cx="1702237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Behavior-Aware Logic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306228" y="3562961"/>
            <a:ext cx="2158722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Context-sensitive algorithms distinguish real threats from false alarms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947" y="1644254"/>
            <a:ext cx="1799104" cy="14823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107216" y="3254995"/>
            <a:ext cx="1614130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Scalable Ecosystem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9885078" y="3504560"/>
            <a:ext cx="2158841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Unified platform supports multiple devices with device-specific safety protocols</a:t>
            </a:r>
            <a:endParaRPr lang="en-US" sz="14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999" y="4509254"/>
            <a:ext cx="2568527" cy="125194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2860000" y="5852993"/>
            <a:ext cx="1788557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Practicality</a:t>
            </a:r>
            <a:endParaRPr lang="en-US" dirty="0"/>
          </a:p>
        </p:txBody>
      </p:sp>
      <p:sp>
        <p:nvSpPr>
          <p:cNvPr id="21" name="Text 13"/>
          <p:cNvSpPr/>
          <p:nvPr/>
        </p:nvSpPr>
        <p:spPr>
          <a:xfrm>
            <a:off x="2860000" y="6098857"/>
            <a:ext cx="2158722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Built for daily use in actual scenarios, not idealized lab conditions</a:t>
            </a:r>
            <a:endParaRPr lang="en-US" sz="1400" dirty="0"/>
          </a:p>
        </p:txBody>
      </p:sp>
      <p:sp>
        <p:nvSpPr>
          <p:cNvPr id="22" name="Text 14"/>
          <p:cNvSpPr/>
          <p:nvPr/>
        </p:nvSpPr>
        <p:spPr>
          <a:xfrm>
            <a:off x="2860000" y="6734056"/>
            <a:ext cx="4297680" cy="162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overload that confuses users</a:t>
            </a:r>
            <a:endParaRPr lang="en-US" sz="1400" dirty="0"/>
          </a:p>
        </p:txBody>
      </p:sp>
      <p:sp>
        <p:nvSpPr>
          <p:cNvPr id="23" name="Text 15"/>
          <p:cNvSpPr/>
          <p:nvPr/>
        </p:nvSpPr>
        <p:spPr>
          <a:xfrm>
            <a:off x="2860000" y="6962299"/>
            <a:ext cx="4297680" cy="162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Exaggerated AI claims without substance</a:t>
            </a:r>
            <a:endParaRPr lang="en-US" sz="1400" dirty="0"/>
          </a:p>
        </p:txBody>
      </p:sp>
      <p:sp>
        <p:nvSpPr>
          <p:cNvPr id="24" name="Text 16"/>
          <p:cNvSpPr/>
          <p:nvPr/>
        </p:nvSpPr>
        <p:spPr>
          <a:xfrm>
            <a:off x="7833005" y="5333404"/>
            <a:ext cx="4297680" cy="1251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highlight>
                  <a:srgbClr val="EEE27D"/>
                </a:highlight>
                <a:latin typeface="Algerian" panose="04020705040A02060702" pitchFamily="82" charset="0"/>
                <a:ea typeface="Raleway" pitchFamily="34" charset="-122"/>
                <a:cs typeface="Raleway" pitchFamily="34" charset="-120"/>
              </a:rPr>
              <a:t>NEER delivers focused, proven</a:t>
            </a:r>
          </a:p>
          <a:p>
            <a:pPr marL="0" indent="0" algn="l">
              <a:lnSpc>
                <a:spcPts val="1250"/>
              </a:lnSpc>
              <a:buNone/>
            </a:pPr>
            <a:endParaRPr lang="en-US" sz="2000" b="1" dirty="0">
              <a:solidFill>
                <a:srgbClr val="000000"/>
              </a:solidFill>
              <a:highlight>
                <a:srgbClr val="EEE27D"/>
              </a:highlight>
              <a:latin typeface="Algerian" panose="04020705040A02060702" pitchFamily="82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highlight>
                  <a:srgbClr val="EEE27D"/>
                </a:highlight>
                <a:latin typeface="Algerian" panose="04020705040A02060702" pitchFamily="82" charset="0"/>
                <a:ea typeface="Raleway" pitchFamily="34" charset="-122"/>
                <a:cs typeface="Raleway" pitchFamily="34" charset="-120"/>
              </a:rPr>
              <a:t> safety technology that works</a:t>
            </a:r>
          </a:p>
          <a:p>
            <a:pPr marL="0" indent="0" algn="l">
              <a:lnSpc>
                <a:spcPts val="1250"/>
              </a:lnSpc>
              <a:buNone/>
            </a:pPr>
            <a:endParaRPr lang="en-US" sz="2000" b="1" dirty="0">
              <a:solidFill>
                <a:srgbClr val="000000"/>
              </a:solidFill>
              <a:highlight>
                <a:srgbClr val="EEE27D"/>
              </a:highlight>
              <a:latin typeface="Algerian" panose="04020705040A02060702" pitchFamily="82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highlight>
                  <a:srgbClr val="EEE27D"/>
                </a:highlight>
                <a:latin typeface="Algerian" panose="04020705040A02060702" pitchFamily="82" charset="0"/>
                <a:ea typeface="Raleway" pitchFamily="34" charset="-122"/>
                <a:cs typeface="Raleway" pitchFamily="34" charset="-120"/>
              </a:rPr>
              <a:t> when it matters most.</a:t>
            </a:r>
            <a:endParaRPr lang="en-US" sz="2000" dirty="0">
              <a:latin typeface="Algerian" panose="04020705040A02060702" pitchFamily="8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6E69DF8-9D1F-C172-D1E5-7A171CF526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0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3166" y="617637"/>
            <a:ext cx="605528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NEER: A Focused Safety Ecosystem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2499804" y="1099637"/>
            <a:ext cx="1944410" cy="230267"/>
          </a:xfrm>
          <a:prstGeom prst="roundRect">
            <a:avLst>
              <a:gd name="adj" fmla="val 7337"/>
            </a:avLst>
          </a:prstGeom>
          <a:solidFill>
            <a:srgbClr val="443D09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8599" y="1144845"/>
            <a:ext cx="112514" cy="1125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37347" y="1144845"/>
            <a:ext cx="1606867" cy="145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FUTURE OF PROTECTION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2669024" y="1736461"/>
            <a:ext cx="9503331" cy="2428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"NEER protects women through rapid emergency response and safeguards children by detecting abnormal movement before danger escalates."</a:t>
            </a:r>
            <a:endParaRPr lang="en-US" sz="3800" dirty="0"/>
          </a:p>
        </p:txBody>
      </p:sp>
      <p:sp>
        <p:nvSpPr>
          <p:cNvPr id="7" name="Shape 4"/>
          <p:cNvSpPr/>
          <p:nvPr/>
        </p:nvSpPr>
        <p:spPr>
          <a:xfrm>
            <a:off x="2457926" y="1621452"/>
            <a:ext cx="15240" cy="2690813"/>
          </a:xfrm>
          <a:prstGeom prst="rect">
            <a:avLst/>
          </a:prstGeom>
          <a:solidFill>
            <a:srgbClr val="EEE27D"/>
          </a:solidFill>
          <a:ln/>
        </p:spPr>
      </p:sp>
      <p:sp>
        <p:nvSpPr>
          <p:cNvPr id="8" name="Text 5"/>
          <p:cNvSpPr/>
          <p:nvPr/>
        </p:nvSpPr>
        <p:spPr>
          <a:xfrm>
            <a:off x="2457926" y="4473001"/>
            <a:ext cx="2115979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Vision for Tomorrow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925" y="4803115"/>
            <a:ext cx="3238143" cy="56304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684351" y="5528834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Community Alerts</a:t>
            </a:r>
            <a:endParaRPr lang="en-US" sz="2000" b="1" dirty="0"/>
          </a:p>
        </p:txBody>
      </p:sp>
      <p:sp>
        <p:nvSpPr>
          <p:cNvPr id="11" name="Text 7"/>
          <p:cNvSpPr/>
          <p:nvPr/>
        </p:nvSpPr>
        <p:spPr>
          <a:xfrm>
            <a:off x="2598658" y="5857249"/>
            <a:ext cx="2956679" cy="36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Network-based safety where nearby users can assist in emergencies</a:t>
            </a:r>
            <a:endParaRPr lang="en-US" sz="1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069" y="4802446"/>
            <a:ext cx="3238143" cy="56304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836801" y="5544433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Emergency Services</a:t>
            </a:r>
            <a:endParaRPr lang="en-US" b="1" dirty="0"/>
          </a:p>
        </p:txBody>
      </p:sp>
      <p:sp>
        <p:nvSpPr>
          <p:cNvPr id="14" name="Text 9"/>
          <p:cNvSpPr/>
          <p:nvPr/>
        </p:nvSpPr>
        <p:spPr>
          <a:xfrm>
            <a:off x="5836800" y="5851214"/>
            <a:ext cx="2956679" cy="36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Direct integration with police, medical response, and rescue teams</a:t>
            </a:r>
            <a:endParaRPr lang="en-US" sz="16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212" y="4814589"/>
            <a:ext cx="3238143" cy="56304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074944" y="5586503"/>
            <a:ext cx="1877854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Intelligence</a:t>
            </a:r>
            <a:endParaRPr lang="en-US" sz="2000" b="1" dirty="0"/>
          </a:p>
        </p:txBody>
      </p:sp>
      <p:sp>
        <p:nvSpPr>
          <p:cNvPr id="17" name="Text 11"/>
          <p:cNvSpPr/>
          <p:nvPr/>
        </p:nvSpPr>
        <p:spPr>
          <a:xfrm>
            <a:off x="9074942" y="5869155"/>
            <a:ext cx="2956679" cy="36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pattern recognition to anticipate and prevent threats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2457925" y="6701743"/>
            <a:ext cx="9714428" cy="911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We're building more than devices—we're creating a comprehensive safety infrastructure</a:t>
            </a:r>
          </a:p>
          <a:p>
            <a:pPr marL="0" indent="0" algn="l">
              <a:lnSpc>
                <a:spcPts val="1400"/>
              </a:lnSpc>
              <a:buNone/>
            </a:pPr>
            <a:endParaRPr lang="en-US" sz="2000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that evolves with emerging threats and user needs. NEER represents the next generation</a:t>
            </a:r>
          </a:p>
          <a:p>
            <a:pPr marL="0" indent="0" algn="l">
              <a:lnSpc>
                <a:spcPts val="1400"/>
              </a:lnSpc>
              <a:buNone/>
            </a:pPr>
            <a:endParaRPr lang="en-US" sz="2000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of proactive protection technology.</a:t>
            </a:r>
            <a:endParaRPr lang="en-US" sz="20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56E90B-FCB4-3F36-F626-366E56A83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2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7250" y="728186"/>
            <a:ext cx="1536621" cy="426244"/>
          </a:xfrm>
          <a:prstGeom prst="roundRect">
            <a:avLst>
              <a:gd name="adj" fmla="val 6386"/>
            </a:avLst>
          </a:prstGeom>
          <a:solidFill>
            <a:srgbClr val="443D09"/>
          </a:solidFill>
          <a:ln/>
        </p:spPr>
      </p:sp>
      <p:sp>
        <p:nvSpPr>
          <p:cNvPr id="3" name="Text 1"/>
          <p:cNvSpPr/>
          <p:nvPr/>
        </p:nvSpPr>
        <p:spPr>
          <a:xfrm>
            <a:off x="993980" y="796171"/>
            <a:ext cx="12644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PROBLEM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42831" y="1466255"/>
            <a:ext cx="6459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Safety Gaps</a:t>
            </a:r>
            <a:endParaRPr lang="en-US" sz="4800" dirty="0"/>
          </a:p>
        </p:txBody>
      </p:sp>
      <p:sp>
        <p:nvSpPr>
          <p:cNvPr id="5" name="Shape 3"/>
          <p:cNvSpPr/>
          <p:nvPr/>
        </p:nvSpPr>
        <p:spPr>
          <a:xfrm>
            <a:off x="630436" y="2879451"/>
            <a:ext cx="6571417" cy="3552111"/>
          </a:xfrm>
          <a:prstGeom prst="roundRect">
            <a:avLst>
              <a:gd name="adj" fmla="val 958"/>
            </a:avLst>
          </a:prstGeom>
          <a:solidFill>
            <a:srgbClr val="EEE27D"/>
          </a:solidFill>
          <a:ln/>
        </p:spPr>
      </p:sp>
      <p:sp>
        <p:nvSpPr>
          <p:cNvPr id="6" name="Text 4"/>
          <p:cNvSpPr/>
          <p:nvPr/>
        </p:nvSpPr>
        <p:spPr>
          <a:xfrm>
            <a:off x="857250" y="33485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Reality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857250" y="3929658"/>
            <a:ext cx="6117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Women often cannot react fast during emergencies. Children can unknowingly move into unsafe zones. Current solutions fail both groups.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428549" y="2879451"/>
            <a:ext cx="4550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Existing Solutions Fall Short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441032" y="3410298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One-size-fits-all approach ignores distinct risk profiles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Reactive-only systems that only work </a:t>
            </a:r>
            <a:r>
              <a:rPr lang="en-US" sz="200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after</a:t>
            </a: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danger strikes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Poor real-world logic that triggers too many false alarms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599521" y="60686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Different users face different dangers, yet most solutions ignore this critical distinction.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14E293-C3AE-525D-03E6-35DE7889C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9901"/>
            <a:ext cx="6317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Design Philosophy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4731425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One Device Per Risk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20604" y="5448656"/>
            <a:ext cx="3742730" cy="1183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Each wearable addresses a specific safety challenge rather than trying to do everything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5216962" y="4731425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58239"/>
            <a:ext cx="3381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One Clear Responsibility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443776" y="544865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Focused functionality means faster response times and more reliable protection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9640133" y="4731425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58239"/>
            <a:ext cx="32063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Built for Real Scenarios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66948" y="54486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Designed around how emergencies actually unfold in the real world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09537" y="70193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focused approach delivers faster response, less confusion, and higher reliability when every second counts.</a:t>
            </a:r>
            <a:endParaRPr lang="en-US" sz="1750" b="1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BB7AC-D21A-B288-3E35-54A79F069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58804" y="461724"/>
            <a:ext cx="4156115" cy="494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NEER Ecosystem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501" y="1176457"/>
            <a:ext cx="7371278" cy="49868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26540" y="3128329"/>
            <a:ext cx="1342243" cy="920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NEER Unified Platform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833943" y="4727186"/>
            <a:ext cx="1593913" cy="327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D0D0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NEER Locket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88158" y="5121402"/>
            <a:ext cx="1935612" cy="43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2000" dirty="0">
                <a:solidFill>
                  <a:srgbClr val="0D0D0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Child-focused safety device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070277" y="4573729"/>
            <a:ext cx="1821030" cy="634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D0D0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Unified Mobile App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4034300" y="5274860"/>
            <a:ext cx="1884289" cy="437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2000" dirty="0">
                <a:solidFill>
                  <a:srgbClr val="0D0D0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alerts and controls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045212" y="1769887"/>
            <a:ext cx="1812164" cy="327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D0D0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Backend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3996958" y="2164103"/>
            <a:ext cx="1958801" cy="43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0D0D0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Shared infrastructure and analytics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8930280" y="1769887"/>
            <a:ext cx="1426815" cy="327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D0D0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NEER Band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874865" y="2164103"/>
            <a:ext cx="1587945" cy="43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0D0D0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Women-focused safety device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1858804" y="6397466"/>
            <a:ext cx="2077283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Shared Infrastructure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858804" y="6754773"/>
            <a:ext cx="5263396" cy="858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Unified mobile app for monitoring</a:t>
            </a:r>
            <a:endParaRPr lang="en-US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Cloud-based alert system</a:t>
            </a:r>
            <a:endParaRPr lang="en-US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GPS tracking</a:t>
            </a:r>
            <a:endParaRPr lang="en-US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Emergency contact network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7515582" y="6383776"/>
            <a:ext cx="2644140" cy="260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Device-Specific Intelligence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7515582" y="6754773"/>
            <a:ext cx="5263396" cy="858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Customized safety triggers per user type</a:t>
            </a:r>
            <a:endParaRPr lang="en-US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Tailored alert mechanisms</a:t>
            </a:r>
            <a:endParaRPr lang="en-US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Context-aware response logic</a:t>
            </a:r>
            <a:endParaRPr lang="en-US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behavior pattern analysis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439994-1F09-0694-023E-7FD1D5909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77424"/>
            <a:ext cx="1997393" cy="426244"/>
          </a:xfrm>
          <a:prstGeom prst="roundRect">
            <a:avLst>
              <a:gd name="adj" fmla="val 6386"/>
            </a:avLst>
          </a:prstGeom>
          <a:solidFill>
            <a:srgbClr val="443D0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240" y="49982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436301"/>
            <a:ext cx="14530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WOMEN SAFETY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0871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NEER Band</a:t>
            </a:r>
            <a:endParaRPr lang="en-US" sz="5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89" y="2079423"/>
            <a:ext cx="2300457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9092" y="4273391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Emergency SOS Button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29092" y="5158986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One-press activation sends immediate distress signal to all trusted contacts simultaneously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277" y="2079423"/>
            <a:ext cx="2449143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21105" y="4509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Live GPS Sharing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4125277" y="5212722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location broadcast enables rapid response and continuous tracking during emergencies</a:t>
            </a:r>
            <a:endParaRPr lang="en-US" sz="2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883" y="2079423"/>
            <a:ext cx="2434285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04798" y="4509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Instant Alerts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526565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Trusted contacts receive location, timestamp, and emergency status within seconds of activation</a:t>
            </a:r>
            <a:endParaRPr lang="en-US" sz="21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9279" y="2079423"/>
            <a:ext cx="2538458" cy="176784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49279" y="4509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Discreet Response</a:t>
            </a:r>
            <a:endParaRPr lang="en-US" sz="2800" dirty="0"/>
          </a:p>
        </p:txBody>
      </p:sp>
      <p:sp>
        <p:nvSpPr>
          <p:cNvPr id="17" name="Text 10"/>
          <p:cNvSpPr/>
          <p:nvPr/>
        </p:nvSpPr>
        <p:spPr>
          <a:xfrm>
            <a:off x="10788491" y="526565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Silent vibration mode or optional siren — user chooses the alert type based on situation</a:t>
            </a:r>
            <a:endParaRPr lang="en-US" sz="2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1DB0CB-FF78-8FEE-4A08-3E67158DA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280" y="426991"/>
            <a:ext cx="5325308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Distress Detection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7696" y="1154005"/>
            <a:ext cx="7908608" cy="529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NEER Band doesn't just wait for a button press. Advanced motion sensors and AI algorithms detect dangerous situations automatically</a:t>
            </a: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2571" y="1895969"/>
            <a:ext cx="3885605" cy="1751528"/>
          </a:xfrm>
          <a:prstGeom prst="roundRect">
            <a:avLst>
              <a:gd name="adj" fmla="val 6265"/>
            </a:avLst>
          </a:prstGeom>
          <a:solidFill>
            <a:srgbClr val="1B1C1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89" y="2170411"/>
            <a:ext cx="3885605" cy="914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54533" y="2595443"/>
            <a:ext cx="211693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904399" y="2508225"/>
            <a:ext cx="2225397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Sudden Acceleration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817007" y="3120407"/>
            <a:ext cx="3486983" cy="752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Detects forceful pulling patterns that signal </a:t>
            </a:r>
            <a:r>
              <a:rPr lang="en-US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dangeror</a:t>
            </a: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rapid, involuntary movement </a:t>
            </a:r>
            <a:endParaRPr lang="en-US" sz="2000" dirty="0"/>
          </a:p>
        </p:txBody>
      </p:sp>
      <p:sp>
        <p:nvSpPr>
          <p:cNvPr id="11" name="Shape 6"/>
          <p:cNvSpPr/>
          <p:nvPr/>
        </p:nvSpPr>
        <p:spPr>
          <a:xfrm>
            <a:off x="4612362" y="2273171"/>
            <a:ext cx="3885724" cy="1751528"/>
          </a:xfrm>
          <a:prstGeom prst="roundRect">
            <a:avLst>
              <a:gd name="adj" fmla="val 6265"/>
            </a:avLst>
          </a:prstGeom>
          <a:solidFill>
            <a:srgbClr val="1B1C1D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475" y="2181731"/>
            <a:ext cx="3885724" cy="9144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706" y="2463046"/>
            <a:ext cx="529471" cy="5294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477536" y="2595443"/>
            <a:ext cx="211693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4869835" y="2543536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Fall Detection</a:t>
            </a:r>
            <a:endParaRPr lang="en-US" sz="2400" dirty="0"/>
          </a:p>
        </p:txBody>
      </p:sp>
      <p:sp>
        <p:nvSpPr>
          <p:cNvPr id="16" name="Text 9"/>
          <p:cNvSpPr/>
          <p:nvPr/>
        </p:nvSpPr>
        <p:spPr>
          <a:xfrm>
            <a:off x="4839891" y="3168857"/>
            <a:ext cx="3487103" cy="752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Identifies impact patterns and sudden drops that may indicate an attack or accident</a:t>
            </a:r>
            <a:endParaRPr lang="en-US" sz="2000" dirty="0"/>
          </a:p>
        </p:txBody>
      </p:sp>
      <p:sp>
        <p:nvSpPr>
          <p:cNvPr id="17" name="Shape 10"/>
          <p:cNvSpPr/>
          <p:nvPr/>
        </p:nvSpPr>
        <p:spPr>
          <a:xfrm>
            <a:off x="162269" y="4855684"/>
            <a:ext cx="7908608" cy="1249561"/>
          </a:xfrm>
          <a:prstGeom prst="roundRect">
            <a:avLst>
              <a:gd name="adj" fmla="val 8781"/>
            </a:avLst>
          </a:prstGeom>
          <a:solidFill>
            <a:srgbClr val="1B1C1D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83" y="4383660"/>
            <a:ext cx="7908608" cy="9144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466094" y="4748927"/>
            <a:ext cx="211693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650" dirty="0"/>
          </a:p>
        </p:txBody>
      </p:sp>
      <p:sp>
        <p:nvSpPr>
          <p:cNvPr id="21" name="Text 12"/>
          <p:cNvSpPr/>
          <p:nvPr/>
        </p:nvSpPr>
        <p:spPr>
          <a:xfrm>
            <a:off x="817007" y="5212636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Distress Patterns</a:t>
            </a:r>
            <a:endParaRPr lang="en-US" sz="2400" dirty="0"/>
          </a:p>
        </p:txBody>
      </p:sp>
      <p:sp>
        <p:nvSpPr>
          <p:cNvPr id="22" name="Text 13"/>
          <p:cNvSpPr/>
          <p:nvPr/>
        </p:nvSpPr>
        <p:spPr>
          <a:xfrm>
            <a:off x="839867" y="5745837"/>
            <a:ext cx="750998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 learning recognizes movement signatures associated with struggle or coercion</a:t>
            </a:r>
            <a:endParaRPr lang="en-US" sz="1600" dirty="0"/>
          </a:p>
        </p:txBody>
      </p:sp>
      <p:sp>
        <p:nvSpPr>
          <p:cNvPr id="23" name="Shape 14"/>
          <p:cNvSpPr/>
          <p:nvPr/>
        </p:nvSpPr>
        <p:spPr>
          <a:xfrm>
            <a:off x="617696" y="6285190"/>
            <a:ext cx="7908608" cy="895112"/>
          </a:xfrm>
          <a:prstGeom prst="roundRect">
            <a:avLst>
              <a:gd name="adj" fmla="val 2958"/>
            </a:avLst>
          </a:prstGeom>
          <a:solidFill>
            <a:srgbClr val="443D09"/>
          </a:solidFill>
          <a:ln/>
        </p:spPr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47" y="6534150"/>
            <a:ext cx="220504" cy="176451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191101" y="6466522"/>
            <a:ext cx="7158752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Critical advantage:</a:t>
            </a:r>
            <a:r>
              <a:rPr lang="en-US" sz="13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The band can trigger alerts even when the user is unable to press SOS — providing protection when you need it most.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58278" y="688777"/>
            <a:ext cx="868204" cy="306824"/>
          </a:xfrm>
          <a:prstGeom prst="roundRect">
            <a:avLst>
              <a:gd name="adj" fmla="val 6640"/>
            </a:avLst>
          </a:prstGeom>
          <a:noFill/>
          <a:ln w="7620">
            <a:solidFill>
              <a:srgbClr val="EEE27D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567696" y="747236"/>
            <a:ext cx="649367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CASE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458278" y="1046321"/>
            <a:ext cx="4380905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NEER Band in Action</a:t>
            </a:r>
            <a:endParaRPr lang="en-US" sz="3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78" y="1910239"/>
            <a:ext cx="3830598" cy="510742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95" y="2332911"/>
            <a:ext cx="848797" cy="10185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86431" y="2502575"/>
            <a:ext cx="212205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Threat Detected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686431" y="2894767"/>
            <a:ext cx="6493193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feels unsafe or automatic sensors detect distress pattern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595" y="3351490"/>
            <a:ext cx="848797" cy="10185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86431" y="3521154"/>
            <a:ext cx="212205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Alert Triggered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686431" y="3913346"/>
            <a:ext cx="6493193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SOS 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activated manually or automatically by intelligent detection system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595" y="4370070"/>
            <a:ext cx="848797" cy="120634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86431" y="4539734"/>
            <a:ext cx="212205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Network Notified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6686431" y="4931926"/>
            <a:ext cx="6493193" cy="474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Emergency contacts receive live location, precise timestamp, and alert severity status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595" y="5576411"/>
            <a:ext cx="848797" cy="101858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686431" y="5746075"/>
            <a:ext cx="212205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Help Arrives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6686431" y="6138267"/>
            <a:ext cx="6493193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Faster response time means better outcomes and increased chance of intervention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1458278" y="7303413"/>
            <a:ext cx="1171384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u="sng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Every second matters in an emergency. NEER Band reduces critical response time through intelligent automation and instant communication.</a:t>
            </a:r>
            <a:endParaRPr lang="en-US" sz="1300" b="1" u="sng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8C14B8-E9A7-E220-6649-264B05938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77371" y="276940"/>
            <a:ext cx="1511022" cy="593288"/>
          </a:xfrm>
          <a:prstGeom prst="roundRect">
            <a:avLst>
              <a:gd name="adj" fmla="val 6761"/>
            </a:avLst>
          </a:prstGeom>
          <a:solidFill>
            <a:srgbClr val="443D0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372" y="497681"/>
            <a:ext cx="151805" cy="1518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05018" y="461963"/>
            <a:ext cx="1055727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CHILD SAFETY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763548" y="1213961"/>
            <a:ext cx="4747498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NEER Locket</a:t>
            </a:r>
            <a:endParaRPr lang="en-US" sz="3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48" y="2224445"/>
            <a:ext cx="8354854" cy="50128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89175" y="2349937"/>
            <a:ext cx="293727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Prevention Over Reaction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9589175" y="2805589"/>
            <a:ext cx="4285059" cy="1395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NEER Locket stops children from unknowingly entering unsafe situations before danger occurs. Unlike reactive systems, it provides continuous protection through intelligent monitoring.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9589175" y="4359950"/>
            <a:ext cx="31621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a Locket Form Factor</a:t>
            </a: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?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9589175" y="4815602"/>
            <a:ext cx="4285059" cy="2232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Less intrusive than wrist-worn devices for young children</a:t>
            </a:r>
            <a:endParaRPr lang="en-US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Significantly harder to accidentally remove during active play</a:t>
            </a:r>
            <a:endParaRPr lang="en-US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Parent-approved design that children are comfortable wearing</a:t>
            </a:r>
            <a:endParaRPr lang="en-US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Discreet protection that doesn't draw unwanted attention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9BCA72-4315-39AB-3DDB-9871D7C64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131"/>
            <a:ext cx="78231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NEER Locket: Core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12538"/>
            <a:ext cx="1497092" cy="14970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74369" y="2212538"/>
            <a:ext cx="23780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Live GPS Tracking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74369" y="3057287"/>
            <a:ext cx="237803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Parents can view their child's real-time location through the mobile app at any time, with location history for added peace of mind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212538"/>
            <a:ext cx="1497092" cy="14970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6472" y="2212538"/>
            <a:ext cx="23780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Intelligent Geo-Fencing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6472" y="3057287"/>
            <a:ext cx="23780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Define safe zones like home, school, or playground. Receive instant notifications when boundaries are crossed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212538"/>
            <a:ext cx="1497092" cy="14970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58575" y="2212538"/>
            <a:ext cx="23780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Automatic Parent Alerts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58575" y="3057287"/>
            <a:ext cx="237803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action required from the child. The system monitors continuously and alerts parents to potential risks automatically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852755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443D09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6196846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136243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insight:</a:t>
            </a:r>
            <a:r>
              <a:rPr lang="en-US" sz="17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The child doesn't need to interact with the device at all. Safety is completely automatic and invisible to the young user.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4F8BBC-9CB0-FEB8-2FA4-8DC67D8761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7120" y="7213600"/>
            <a:ext cx="2113280" cy="10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1335</Words>
  <Application>Microsoft Office PowerPoint</Application>
  <PresentationFormat>Custom</PresentationFormat>
  <Paragraphs>199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Prata Light</vt:lpstr>
      <vt:lpstr>Raleway</vt:lpstr>
      <vt:lpstr>Algerian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ACER</dc:creator>
  <cp:lastModifiedBy>Sujal Panjiyar</cp:lastModifiedBy>
  <cp:revision>6</cp:revision>
  <dcterms:created xsi:type="dcterms:W3CDTF">2026-02-09T15:57:05Z</dcterms:created>
  <dcterms:modified xsi:type="dcterms:W3CDTF">2026-02-10T05:36:37Z</dcterms:modified>
</cp:coreProperties>
</file>